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7" r:id="rId2"/>
    <p:sldId id="259" r:id="rId3"/>
    <p:sldId id="260" r:id="rId4"/>
    <p:sldId id="261" r:id="rId5"/>
    <p:sldId id="262" r:id="rId6"/>
    <p:sldId id="263" r:id="rId7"/>
    <p:sldId id="264" r:id="rId8"/>
    <p:sldId id="265" r:id="rId9"/>
    <p:sldId id="266" r:id="rId10"/>
    <p:sldId id="267" r:id="rId11"/>
    <p:sldId id="269" r:id="rId12"/>
    <p:sldId id="271" r:id="rId13"/>
    <p:sldId id="272" r:id="rId14"/>
    <p:sldId id="273" r:id="rId15"/>
    <p:sldId id="274" r:id="rId16"/>
  </p:sldIdLst>
  <p:sldSz cx="9144000" cy="5143500" type="screen16x9"/>
  <p:notesSz cx="6858000" cy="9144000"/>
  <p:embeddedFontLst>
    <p:embeddedFont>
      <p:font typeface="Comfortaa" panose="020B0604020202020204" charset="0"/>
      <p:regular r:id="rId18"/>
      <p:bold r:id="rId19"/>
    </p:embeddedFont>
    <p:embeddedFont>
      <p:font typeface="Homemade Apple" panose="020B0604020202020204" charset="0"/>
      <p:regular r:id="rId20"/>
    </p:embeddedFont>
    <p:embeddedFont>
      <p:font typeface="Lato" panose="020B0604020202020204" charset="0"/>
      <p:regular r:id="rId21"/>
      <p:bold r:id="rId22"/>
      <p:italic r:id="rId23"/>
      <p:boldItalic r:id="rId24"/>
    </p:embeddedFont>
    <p:embeddedFont>
      <p:font typeface="Luckiest Guy" panose="020B0604020202020204" charset="0"/>
      <p:regular r:id="rId25"/>
    </p:embeddedFont>
    <p:embeddedFont>
      <p:font typeface="Merriweather"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82"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954f4fb2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954f4fb2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a5648562d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8a5648562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f3a0728a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f3a0728a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450c335ac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450c335a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28a60fcb2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28a60fcb2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2cb27d2dc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2cb27d2dc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2ccfdc8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2ccfdc8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8a55df44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8a55df44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8a5648562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8a5648562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a5648562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a5648562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8a5648562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8a5648562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a5648562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a5648562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a5648562d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8a5648562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a5648562d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a5648562d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a5648562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a5648562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azquotes.com/quote/1333937"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563975" y="0"/>
            <a:ext cx="5592750" cy="5143501"/>
          </a:xfrm>
          <a:prstGeom prst="rect">
            <a:avLst/>
          </a:prstGeom>
          <a:noFill/>
          <a:ln>
            <a:noFill/>
          </a:ln>
        </p:spPr>
      </p:pic>
      <p:sp>
        <p:nvSpPr>
          <p:cNvPr id="2" name="Rectangle 1">
            <a:extLst>
              <a:ext uri="{FF2B5EF4-FFF2-40B4-BE49-F238E27FC236}">
                <a16:creationId xmlns:a16="http://schemas.microsoft.com/office/drawing/2014/main" id="{8C03FDA8-A8F4-42C8-9254-E50370C64172}"/>
              </a:ext>
            </a:extLst>
          </p:cNvPr>
          <p:cNvSpPr/>
          <p:nvPr/>
        </p:nvSpPr>
        <p:spPr>
          <a:xfrm>
            <a:off x="159657" y="313291"/>
            <a:ext cx="3309257" cy="1446550"/>
          </a:xfrm>
          <a:prstGeom prst="rect">
            <a:avLst/>
          </a:prstGeom>
        </p:spPr>
        <p:txBody>
          <a:bodyPr wrap="square">
            <a:spAutoFit/>
          </a:bodyPr>
          <a:lstStyle/>
          <a:p>
            <a:pPr lvl="0" algn="ctr"/>
            <a:r>
              <a:rPr lang="en-US" sz="4400" dirty="0">
                <a:solidFill>
                  <a:schemeClr val="bg1"/>
                </a:solidFill>
                <a:latin typeface="Luckiest Guy"/>
                <a:ea typeface="Luckiest Guy"/>
                <a:cs typeface="Luckiest Guy"/>
                <a:sym typeface="Luckiest Guy"/>
              </a:rPr>
              <a:t>Saint John Bosco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31"/>
        <p:cNvGrpSpPr/>
        <p:nvPr/>
      </p:nvGrpSpPr>
      <p:grpSpPr>
        <a:xfrm>
          <a:off x="0" y="0"/>
          <a:ext cx="0" cy="0"/>
          <a:chOff x="0" y="0"/>
          <a:chExt cx="0" cy="0"/>
        </a:xfrm>
      </p:grpSpPr>
      <p:sp>
        <p:nvSpPr>
          <p:cNvPr id="132" name="Google Shape;132;p24"/>
          <p:cNvSpPr txBox="1"/>
          <p:nvPr/>
        </p:nvSpPr>
        <p:spPr>
          <a:xfrm>
            <a:off x="0" y="80550"/>
            <a:ext cx="9051851" cy="49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dirty="0">
                <a:solidFill>
                  <a:schemeClr val="dk1"/>
                </a:solidFill>
              </a:rPr>
              <a:t>This is how Don Bosco began his ministry to the young! The number of boys soon grew to be more than 100! Don Bosco would gather the boys in a place he called the “ORATORY”. Here the boys could run, jump, play games, sing, learn a new skill, and most importantly learn their catechism and receive Jesus in the Eucharist and go to confession.  This is how Don Bosco taught them to grow in holiness and become saints! Don Bosco founded The Society of Saint Francis De Sales or commonly called the Salesians of St. John Bosco.   </a:t>
            </a:r>
            <a:endParaRPr sz="1700" b="1" dirty="0">
              <a:solidFill>
                <a:schemeClr val="dk1"/>
              </a:solidFill>
            </a:endParaRPr>
          </a:p>
        </p:txBody>
      </p:sp>
      <p:pic>
        <p:nvPicPr>
          <p:cNvPr id="133" name="Google Shape;133;p24"/>
          <p:cNvPicPr preferRelativeResize="0"/>
          <p:nvPr/>
        </p:nvPicPr>
        <p:blipFill>
          <a:blip r:embed="rId3">
            <a:alphaModFix/>
          </a:blip>
          <a:stretch>
            <a:fillRect/>
          </a:stretch>
        </p:blipFill>
        <p:spPr>
          <a:xfrm>
            <a:off x="2175575" y="2189000"/>
            <a:ext cx="4995775" cy="27677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146"/>
        <p:cNvGrpSpPr/>
        <p:nvPr/>
      </p:nvGrpSpPr>
      <p:grpSpPr>
        <a:xfrm>
          <a:off x="0" y="0"/>
          <a:ext cx="0" cy="0"/>
          <a:chOff x="0" y="0"/>
          <a:chExt cx="0" cy="0"/>
        </a:xfrm>
      </p:grpSpPr>
      <p:sp>
        <p:nvSpPr>
          <p:cNvPr id="147" name="Google Shape;147;p26"/>
          <p:cNvSpPr/>
          <p:nvPr/>
        </p:nvSpPr>
        <p:spPr>
          <a:xfrm>
            <a:off x="212100" y="208500"/>
            <a:ext cx="2671500" cy="847500"/>
          </a:xfrm>
          <a:prstGeom prst="homePlate">
            <a:avLst>
              <a:gd name="adj" fmla="val 50000"/>
            </a:avLst>
          </a:prstGeom>
          <a:solidFill>
            <a:schemeClr val="lt2"/>
          </a:solidFill>
          <a:ln w="381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fortaa"/>
              <a:ea typeface="Comfortaa"/>
              <a:cs typeface="Comfortaa"/>
              <a:sym typeface="Comfortaa"/>
            </a:endParaRPr>
          </a:p>
        </p:txBody>
      </p:sp>
      <p:sp>
        <p:nvSpPr>
          <p:cNvPr id="148" name="Google Shape;148;p26"/>
          <p:cNvSpPr txBox="1"/>
          <p:nvPr/>
        </p:nvSpPr>
        <p:spPr>
          <a:xfrm>
            <a:off x="839550" y="285775"/>
            <a:ext cx="1586100" cy="45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Apply</a:t>
            </a:r>
            <a:endParaRPr sz="3000">
              <a:latin typeface="Luckiest Guy"/>
              <a:ea typeface="Luckiest Guy"/>
              <a:cs typeface="Luckiest Guy"/>
              <a:sym typeface="Luckiest Guy"/>
            </a:endParaRPr>
          </a:p>
        </p:txBody>
      </p:sp>
      <p:pic>
        <p:nvPicPr>
          <p:cNvPr id="149" name="Google Shape;149;p26"/>
          <p:cNvPicPr preferRelativeResize="0"/>
          <p:nvPr/>
        </p:nvPicPr>
        <p:blipFill>
          <a:blip r:embed="rId3">
            <a:alphaModFix/>
          </a:blip>
          <a:stretch>
            <a:fillRect/>
          </a:stretch>
        </p:blipFill>
        <p:spPr>
          <a:xfrm>
            <a:off x="323000" y="255875"/>
            <a:ext cx="671799" cy="671799"/>
          </a:xfrm>
          <a:prstGeom prst="rect">
            <a:avLst/>
          </a:prstGeom>
          <a:noFill/>
          <a:ln>
            <a:noFill/>
          </a:ln>
        </p:spPr>
      </p:pic>
      <p:sp>
        <p:nvSpPr>
          <p:cNvPr id="150" name="Google Shape;150;p26"/>
          <p:cNvSpPr txBox="1"/>
          <p:nvPr/>
        </p:nvSpPr>
        <p:spPr>
          <a:xfrm>
            <a:off x="289400" y="1441050"/>
            <a:ext cx="8536500" cy="3387900"/>
          </a:xfrm>
          <a:prstGeom prst="rect">
            <a:avLst/>
          </a:prstGeom>
          <a:solidFill>
            <a:srgbClr val="FFFFFF"/>
          </a:solidFill>
          <a:ln w="3810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1"/>
                </a:solidFill>
                <a:latin typeface="Comfortaa"/>
                <a:ea typeface="Comfortaa"/>
                <a:cs typeface="Comfortaa"/>
                <a:sym typeface="Comfortaa"/>
              </a:rPr>
              <a:t>St. John Bosco gave his life to help boys </a:t>
            </a:r>
            <a:r>
              <a:rPr lang="en-US" sz="2400" dirty="0">
                <a:solidFill>
                  <a:schemeClr val="dk1"/>
                </a:solidFill>
                <a:latin typeface="Comfortaa"/>
                <a:ea typeface="Comfortaa"/>
                <a:cs typeface="Comfortaa"/>
                <a:sym typeface="Comfortaa"/>
              </a:rPr>
              <a:t>be </a:t>
            </a:r>
            <a:r>
              <a:rPr lang="en" sz="2400" dirty="0">
                <a:solidFill>
                  <a:schemeClr val="dk1"/>
                </a:solidFill>
                <a:latin typeface="Comfortaa"/>
                <a:ea typeface="Comfortaa"/>
                <a:cs typeface="Comfortaa"/>
                <a:sym typeface="Comfortaa"/>
              </a:rPr>
              <a:t>happy and be good citizens in this world and in the next.  You can do this too! Follow St. John Bosco’s advice:</a:t>
            </a:r>
            <a:endParaRPr sz="2400" dirty="0">
              <a:solidFill>
                <a:schemeClr val="dk1"/>
              </a:solidFill>
              <a:latin typeface="Comfortaa"/>
              <a:ea typeface="Comfortaa"/>
              <a:cs typeface="Comfortaa"/>
              <a:sym typeface="Comfortaa"/>
            </a:endParaRPr>
          </a:p>
          <a:p>
            <a:pPr marL="0" lvl="0" indent="0" algn="l" rtl="0">
              <a:spcBef>
                <a:spcPts val="0"/>
              </a:spcBef>
              <a:spcAft>
                <a:spcPts val="0"/>
              </a:spcAft>
              <a:buNone/>
            </a:pPr>
            <a:endParaRPr sz="2400" dirty="0">
              <a:solidFill>
                <a:schemeClr val="dk1"/>
              </a:solidFill>
              <a:latin typeface="Comfortaa"/>
              <a:ea typeface="Comfortaa"/>
              <a:cs typeface="Comfortaa"/>
              <a:sym typeface="Comfortaa"/>
            </a:endParaRPr>
          </a:p>
          <a:p>
            <a:pPr marL="457200" lvl="0" indent="-406400" algn="l" rtl="0">
              <a:spcBef>
                <a:spcPts val="0"/>
              </a:spcBef>
              <a:spcAft>
                <a:spcPts val="0"/>
              </a:spcAft>
              <a:buClr>
                <a:schemeClr val="dk1"/>
              </a:buClr>
              <a:buSzPts val="2800"/>
              <a:buFont typeface="Comfortaa"/>
              <a:buAutoNum type="arabicPeriod"/>
            </a:pPr>
            <a:r>
              <a:rPr lang="en" sz="2800" b="1" dirty="0">
                <a:solidFill>
                  <a:schemeClr val="dk1"/>
                </a:solidFill>
                <a:latin typeface="Comfortaa"/>
                <a:ea typeface="Comfortaa"/>
                <a:cs typeface="Comfortaa"/>
                <a:sym typeface="Comfortaa"/>
              </a:rPr>
              <a:t>Love Jesus in the Blessed Sacrament.</a:t>
            </a:r>
            <a:endParaRPr sz="2800" b="1" dirty="0">
              <a:solidFill>
                <a:schemeClr val="dk1"/>
              </a:solidFill>
              <a:latin typeface="Comfortaa"/>
              <a:ea typeface="Comfortaa"/>
              <a:cs typeface="Comfortaa"/>
              <a:sym typeface="Comfortaa"/>
            </a:endParaRPr>
          </a:p>
          <a:p>
            <a:pPr marL="457200" lvl="0" indent="-406400" algn="l" rtl="0">
              <a:spcBef>
                <a:spcPts val="0"/>
              </a:spcBef>
              <a:spcAft>
                <a:spcPts val="0"/>
              </a:spcAft>
              <a:buClr>
                <a:schemeClr val="dk1"/>
              </a:buClr>
              <a:buSzPts val="2800"/>
              <a:buFont typeface="Comfortaa"/>
              <a:buAutoNum type="arabicPeriod"/>
            </a:pPr>
            <a:r>
              <a:rPr lang="en" sz="2800" b="1" dirty="0">
                <a:solidFill>
                  <a:schemeClr val="dk1"/>
                </a:solidFill>
                <a:latin typeface="Comfortaa"/>
                <a:ea typeface="Comfortaa"/>
                <a:cs typeface="Comfortaa"/>
                <a:sym typeface="Comfortaa"/>
              </a:rPr>
              <a:t>Love Mary and spread devotion to her.</a:t>
            </a:r>
            <a:endParaRPr sz="2800" b="1" dirty="0">
              <a:solidFill>
                <a:schemeClr val="dk1"/>
              </a:solidFill>
              <a:latin typeface="Comfortaa"/>
              <a:ea typeface="Comfortaa"/>
              <a:cs typeface="Comfortaa"/>
              <a:sym typeface="Comfortaa"/>
            </a:endParaRPr>
          </a:p>
          <a:p>
            <a:pPr marL="457200" lvl="0" indent="-406400" algn="l" rtl="0">
              <a:spcBef>
                <a:spcPts val="0"/>
              </a:spcBef>
              <a:spcAft>
                <a:spcPts val="0"/>
              </a:spcAft>
              <a:buClr>
                <a:schemeClr val="dk1"/>
              </a:buClr>
              <a:buSzPts val="2800"/>
              <a:buFont typeface="Comfortaa"/>
              <a:buAutoNum type="arabicPeriod"/>
            </a:pPr>
            <a:r>
              <a:rPr lang="en" sz="2800" b="1" dirty="0">
                <a:solidFill>
                  <a:schemeClr val="dk1"/>
                </a:solidFill>
                <a:latin typeface="Comfortaa"/>
                <a:ea typeface="Comfortaa"/>
                <a:cs typeface="Comfortaa"/>
                <a:sym typeface="Comfortaa"/>
              </a:rPr>
              <a:t>Love and respect Our Holy Father. (POPE)</a:t>
            </a:r>
            <a:endParaRPr sz="2800" b="1" dirty="0">
              <a:solidFill>
                <a:schemeClr val="dk1"/>
              </a:solidFill>
              <a:latin typeface="Comfortaa"/>
              <a:ea typeface="Comfortaa"/>
              <a:cs typeface="Comfortaa"/>
              <a:sym typeface="Comfortaa"/>
            </a:endParaRPr>
          </a:p>
          <a:p>
            <a:pPr marL="0" lvl="0" indent="0" algn="l" rtl="0">
              <a:spcBef>
                <a:spcPts val="0"/>
              </a:spcBef>
              <a:spcAft>
                <a:spcPts val="0"/>
              </a:spcAft>
              <a:buNone/>
            </a:pPr>
            <a:endParaRPr sz="2400" b="1" dirty="0">
              <a:latin typeface="Comfortaa"/>
              <a:ea typeface="Comfortaa"/>
              <a:cs typeface="Comfortaa"/>
              <a:sym typeface="Comfortaa"/>
            </a:endParaRPr>
          </a:p>
          <a:p>
            <a:pPr marL="0" lvl="0" indent="0" algn="l" rtl="0">
              <a:spcBef>
                <a:spcPts val="0"/>
              </a:spcBef>
              <a:spcAft>
                <a:spcPts val="0"/>
              </a:spcAft>
              <a:buNone/>
            </a:pPr>
            <a:endParaRPr sz="2000" dirty="0">
              <a:latin typeface="Comfortaa"/>
              <a:ea typeface="Comfortaa"/>
              <a:cs typeface="Comfortaa"/>
              <a:sym typeface="Comfortaa"/>
            </a:endParaRPr>
          </a:p>
          <a:p>
            <a:pPr marL="0" lvl="0" indent="0" algn="l" rtl="0">
              <a:spcBef>
                <a:spcPts val="0"/>
              </a:spcBef>
              <a:spcAft>
                <a:spcPts val="0"/>
              </a:spcAft>
              <a:buNone/>
            </a:pPr>
            <a:endParaRPr sz="2000" dirty="0">
              <a:latin typeface="Comfortaa"/>
              <a:ea typeface="Comfortaa"/>
              <a:cs typeface="Comfortaa"/>
              <a:sym typeface="Comfortaa"/>
            </a:endParaRPr>
          </a:p>
          <a:p>
            <a:pPr marL="0" lvl="0" indent="0" algn="l" rtl="0">
              <a:spcBef>
                <a:spcPts val="0"/>
              </a:spcBef>
              <a:spcAft>
                <a:spcPts val="0"/>
              </a:spcAft>
              <a:buNone/>
            </a:pPr>
            <a:endParaRPr sz="2000" dirty="0">
              <a:latin typeface="Comfortaa"/>
              <a:ea typeface="Comfortaa"/>
              <a:cs typeface="Comfortaa"/>
              <a:sym typeface="Comfortaa"/>
            </a:endParaRPr>
          </a:p>
          <a:p>
            <a:pPr marL="0" lvl="0" indent="0" algn="l" rtl="0">
              <a:spcBef>
                <a:spcPts val="0"/>
              </a:spcBef>
              <a:spcAft>
                <a:spcPts val="0"/>
              </a:spcAft>
              <a:buNone/>
            </a:pPr>
            <a:endParaRPr sz="2000" dirty="0">
              <a:latin typeface="Comfortaa"/>
              <a:ea typeface="Comfortaa"/>
              <a:cs typeface="Comfortaa"/>
              <a:sym typeface="Comfortaa"/>
            </a:endParaRPr>
          </a:p>
          <a:p>
            <a:pPr marL="0" lvl="0" indent="0" algn="l" rtl="0">
              <a:spcBef>
                <a:spcPts val="0"/>
              </a:spcBef>
              <a:spcAft>
                <a:spcPts val="0"/>
              </a:spcAft>
              <a:buNone/>
            </a:pPr>
            <a:endParaRPr sz="2400" dirty="0">
              <a:latin typeface="Comfortaa"/>
              <a:ea typeface="Comfortaa"/>
              <a:cs typeface="Comfortaa"/>
              <a:sym typeface="Comfortaa"/>
            </a:endParaRPr>
          </a:p>
          <a:p>
            <a:pPr marL="0" lvl="0" indent="0" algn="l" rtl="0">
              <a:spcBef>
                <a:spcPts val="0"/>
              </a:spcBef>
              <a:spcAft>
                <a:spcPts val="0"/>
              </a:spcAft>
              <a:buNone/>
            </a:pPr>
            <a:endParaRPr sz="2400" dirty="0">
              <a:latin typeface="Comfortaa"/>
              <a:ea typeface="Comfortaa"/>
              <a:cs typeface="Comfortaa"/>
              <a:sym typeface="Comfortaa"/>
            </a:endParaRPr>
          </a:p>
          <a:p>
            <a:pPr marL="0" lvl="0" indent="0" algn="l" rtl="0">
              <a:spcBef>
                <a:spcPts val="0"/>
              </a:spcBef>
              <a:spcAft>
                <a:spcPts val="0"/>
              </a:spcAft>
              <a:buNone/>
            </a:pPr>
            <a:endParaRPr sz="2400" dirty="0">
              <a:latin typeface="Comfortaa"/>
              <a:ea typeface="Comfortaa"/>
              <a:cs typeface="Comfortaa"/>
              <a:sym typeface="Comfortaa"/>
            </a:endParaRPr>
          </a:p>
          <a:p>
            <a:pPr marL="0" lvl="0" indent="0" algn="l" rtl="0">
              <a:spcBef>
                <a:spcPts val="0"/>
              </a:spcBef>
              <a:spcAft>
                <a:spcPts val="0"/>
              </a:spcAft>
              <a:buNone/>
            </a:pPr>
            <a:endParaRPr sz="2400" dirty="0">
              <a:latin typeface="Comfortaa"/>
              <a:ea typeface="Comfortaa"/>
              <a:cs typeface="Comfortaa"/>
              <a:sym typeface="Comfortaa"/>
            </a:endParaRPr>
          </a:p>
          <a:p>
            <a:pPr marL="0" lvl="0" indent="0" algn="l" rtl="0">
              <a:spcBef>
                <a:spcPts val="0"/>
              </a:spcBef>
              <a:spcAft>
                <a:spcPts val="0"/>
              </a:spcAft>
              <a:buNone/>
            </a:pPr>
            <a:endParaRPr sz="2400" dirty="0">
              <a:latin typeface="Comfortaa"/>
              <a:ea typeface="Comfortaa"/>
              <a:cs typeface="Comfortaa"/>
              <a:sym typeface="Comfortaa"/>
            </a:endParaRPr>
          </a:p>
          <a:p>
            <a:pPr marL="0" lvl="0" indent="0" algn="l" rtl="0">
              <a:spcBef>
                <a:spcPts val="0"/>
              </a:spcBef>
              <a:spcAft>
                <a:spcPts val="0"/>
              </a:spcAft>
              <a:buNone/>
            </a:pPr>
            <a:endParaRPr sz="2400" dirty="0">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Shape 163"/>
        <p:cNvGrpSpPr/>
        <p:nvPr/>
      </p:nvGrpSpPr>
      <p:grpSpPr>
        <a:xfrm>
          <a:off x="0" y="0"/>
          <a:ext cx="0" cy="0"/>
          <a:chOff x="0" y="0"/>
          <a:chExt cx="0" cy="0"/>
        </a:xfrm>
      </p:grpSpPr>
      <p:pic>
        <p:nvPicPr>
          <p:cNvPr id="168" name="Google Shape;168;p28"/>
          <p:cNvPicPr preferRelativeResize="0"/>
          <p:nvPr/>
        </p:nvPicPr>
        <p:blipFill>
          <a:blip r:embed="rId3">
            <a:alphaModFix/>
          </a:blip>
          <a:stretch>
            <a:fillRect/>
          </a:stretch>
        </p:blipFill>
        <p:spPr>
          <a:xfrm>
            <a:off x="2147777" y="1584750"/>
            <a:ext cx="4841357" cy="3189650"/>
          </a:xfrm>
          <a:prstGeom prst="rect">
            <a:avLst/>
          </a:prstGeom>
          <a:ln>
            <a:noFill/>
          </a:ln>
          <a:effectLst>
            <a:outerShdw blurRad="292100" dist="139700" dir="2700000" algn="tl" rotWithShape="0">
              <a:srgbClr val="333333">
                <a:alpha val="65000"/>
              </a:srgbClr>
            </a:outerShdw>
          </a:effectLst>
        </p:spPr>
      </p:pic>
      <p:sp>
        <p:nvSpPr>
          <p:cNvPr id="170" name="Google Shape;170;p28"/>
          <p:cNvSpPr txBox="1"/>
          <p:nvPr/>
        </p:nvSpPr>
        <p:spPr>
          <a:xfrm>
            <a:off x="375684" y="183450"/>
            <a:ext cx="8528016" cy="140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b="1" dirty="0">
                <a:solidFill>
                  <a:schemeClr val="bg1"/>
                </a:solidFill>
              </a:rPr>
              <a:t>“If you want to see miracles in your life, TRUST in Mary.”</a:t>
            </a:r>
            <a:endParaRPr sz="2500" b="1" dirty="0">
              <a:solidFill>
                <a:schemeClr val="bg1"/>
              </a:solidFill>
            </a:endParaRPr>
          </a:p>
          <a:p>
            <a:pPr marL="3200400" lvl="0" indent="457200" algn="l" rtl="0">
              <a:spcBef>
                <a:spcPts val="0"/>
              </a:spcBef>
              <a:spcAft>
                <a:spcPts val="0"/>
              </a:spcAft>
              <a:buNone/>
            </a:pPr>
            <a:r>
              <a:rPr lang="en" sz="2500" b="1" i="1" dirty="0">
                <a:solidFill>
                  <a:schemeClr val="bg1"/>
                </a:solidFill>
              </a:rPr>
              <a:t>Don Bosco</a:t>
            </a:r>
            <a:endParaRPr sz="2500" b="1" i="1"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174"/>
        <p:cNvGrpSpPr/>
        <p:nvPr/>
      </p:nvGrpSpPr>
      <p:grpSpPr>
        <a:xfrm>
          <a:off x="0" y="0"/>
          <a:ext cx="0" cy="0"/>
          <a:chOff x="0" y="0"/>
          <a:chExt cx="0" cy="0"/>
        </a:xfrm>
      </p:grpSpPr>
      <p:sp>
        <p:nvSpPr>
          <p:cNvPr id="177" name="Google Shape;177;p29"/>
          <p:cNvSpPr txBox="1"/>
          <p:nvPr/>
        </p:nvSpPr>
        <p:spPr>
          <a:xfrm>
            <a:off x="4645849" y="120705"/>
            <a:ext cx="4361225" cy="995334"/>
          </a:xfrm>
          <a:prstGeom prst="rect">
            <a:avLst/>
          </a:prstGeom>
          <a:solidFill>
            <a:schemeClr val="bg1"/>
          </a:solidFill>
          <a:ln w="3810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rgbClr val="181818"/>
                </a:solidFill>
                <a:highlight>
                  <a:schemeClr val="lt1"/>
                </a:highlight>
                <a:latin typeface="Comfortaa"/>
                <a:ea typeface="Comfortaa"/>
                <a:cs typeface="Comfortaa"/>
                <a:sym typeface="Comfortaa"/>
              </a:rPr>
              <a:t> </a:t>
            </a:r>
            <a:r>
              <a:rPr lang="en" sz="1900" b="1" dirty="0">
                <a:solidFill>
                  <a:srgbClr val="181818"/>
                </a:solidFill>
                <a:highlight>
                  <a:schemeClr val="lt1"/>
                </a:highlight>
                <a:latin typeface="Merriweather"/>
                <a:ea typeface="Merriweather"/>
                <a:cs typeface="Merriweather"/>
                <a:sym typeface="Merriweather"/>
              </a:rPr>
              <a:t>“</a:t>
            </a:r>
            <a:r>
              <a:rPr lang="en" sz="1800" b="1" dirty="0">
                <a:solidFill>
                  <a:srgbClr val="333333"/>
                </a:solidFill>
                <a:highlight>
                  <a:srgbClr val="FFFFFF"/>
                </a:highlight>
                <a:uFill>
                  <a:noFill/>
                </a:uFill>
                <a:hlinkClick r:id="rId3"/>
              </a:rPr>
              <a:t>Fly from bad companions as from the bite of a poisonous snake.</a:t>
            </a:r>
            <a:r>
              <a:rPr lang="en" sz="1900" b="1" dirty="0">
                <a:solidFill>
                  <a:srgbClr val="181818"/>
                </a:solidFill>
                <a:highlight>
                  <a:schemeClr val="lt1"/>
                </a:highlight>
                <a:latin typeface="Merriweather"/>
                <a:ea typeface="Merriweather"/>
                <a:cs typeface="Merriweather"/>
                <a:sym typeface="Merriweather"/>
              </a:rPr>
              <a:t>”</a:t>
            </a:r>
            <a:r>
              <a:rPr lang="en" sz="1700" dirty="0">
                <a:solidFill>
                  <a:srgbClr val="181818"/>
                </a:solidFill>
                <a:highlight>
                  <a:schemeClr val="lt1"/>
                </a:highlight>
                <a:latin typeface="Merriweather"/>
                <a:ea typeface="Merriweather"/>
                <a:cs typeface="Merriweather"/>
                <a:sym typeface="Merriweather"/>
              </a:rPr>
              <a:t> 	</a:t>
            </a:r>
          </a:p>
          <a:p>
            <a:pPr marL="0" lvl="0" indent="0" algn="l" rtl="0">
              <a:spcBef>
                <a:spcPts val="0"/>
              </a:spcBef>
              <a:spcAft>
                <a:spcPts val="0"/>
              </a:spcAft>
              <a:buClr>
                <a:schemeClr val="dk1"/>
              </a:buClr>
              <a:buSzPts val="1100"/>
              <a:buFont typeface="Arial"/>
              <a:buNone/>
            </a:pPr>
            <a:r>
              <a:rPr lang="en" sz="1700" b="1" i="1" dirty="0">
                <a:solidFill>
                  <a:srgbClr val="181818"/>
                </a:solidFill>
                <a:highlight>
                  <a:schemeClr val="lt1"/>
                </a:highlight>
                <a:latin typeface="Lato"/>
                <a:ea typeface="Lato"/>
                <a:cs typeface="Lato"/>
                <a:sym typeface="Lato"/>
              </a:rPr>
              <a:t>St. John Bosco</a:t>
            </a:r>
            <a:endParaRPr sz="1700" b="1" i="1" dirty="0">
              <a:solidFill>
                <a:schemeClr val="dk1"/>
              </a:solidFill>
            </a:endParaRPr>
          </a:p>
          <a:p>
            <a:pPr marL="0" lvl="0" indent="0" algn="l" rtl="0">
              <a:lnSpc>
                <a:spcPct val="150000"/>
              </a:lnSpc>
              <a:spcBef>
                <a:spcPts val="1100"/>
              </a:spcBef>
              <a:spcAft>
                <a:spcPts val="1100"/>
              </a:spcAft>
              <a:buClr>
                <a:schemeClr val="dk1"/>
              </a:buClr>
              <a:buSzPts val="1100"/>
              <a:buFont typeface="Arial"/>
              <a:buNone/>
            </a:pPr>
            <a:endParaRPr dirty="0">
              <a:latin typeface="Comfortaa"/>
              <a:ea typeface="Comfortaa"/>
              <a:cs typeface="Comfortaa"/>
              <a:sym typeface="Comfortaa"/>
            </a:endParaRPr>
          </a:p>
        </p:txBody>
      </p:sp>
      <p:sp>
        <p:nvSpPr>
          <p:cNvPr id="179" name="Google Shape;179;p29"/>
          <p:cNvSpPr txBox="1"/>
          <p:nvPr/>
        </p:nvSpPr>
        <p:spPr>
          <a:xfrm>
            <a:off x="292975" y="1338450"/>
            <a:ext cx="8714100" cy="3494100"/>
          </a:xfrm>
          <a:prstGeom prst="rect">
            <a:avLst/>
          </a:prstGeom>
          <a:solidFill>
            <a:srgbClr val="FFFFFF"/>
          </a:solidFill>
          <a:ln w="3810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rgbClr val="181818"/>
              </a:solidFill>
              <a:highlight>
                <a:schemeClr val="lt1"/>
              </a:highlight>
              <a:latin typeface="Comfortaa"/>
              <a:ea typeface="Comfortaa"/>
              <a:cs typeface="Comfortaa"/>
              <a:sym typeface="Comfortaa"/>
            </a:endParaRPr>
          </a:p>
          <a:p>
            <a:pPr marL="0" lvl="0" indent="0" algn="l" rtl="0">
              <a:lnSpc>
                <a:spcPct val="150000"/>
              </a:lnSpc>
              <a:spcBef>
                <a:spcPts val="1100"/>
              </a:spcBef>
              <a:spcAft>
                <a:spcPts val="0"/>
              </a:spcAft>
              <a:buNone/>
            </a:pPr>
            <a:endParaRPr>
              <a:solidFill>
                <a:srgbClr val="181818"/>
              </a:solidFill>
              <a:highlight>
                <a:schemeClr val="lt1"/>
              </a:highlight>
              <a:latin typeface="Merriweather"/>
              <a:ea typeface="Merriweather"/>
              <a:cs typeface="Merriweather"/>
              <a:sym typeface="Merriweather"/>
            </a:endParaRPr>
          </a:p>
          <a:p>
            <a:pPr marL="0" lvl="0" indent="0" algn="l" rtl="0">
              <a:spcBef>
                <a:spcPts val="1100"/>
              </a:spcBef>
              <a:spcAft>
                <a:spcPts val="0"/>
              </a:spcAft>
              <a:buNone/>
            </a:pPr>
            <a:endParaRPr>
              <a:latin typeface="Comfortaa"/>
              <a:ea typeface="Comfortaa"/>
              <a:cs typeface="Comfortaa"/>
              <a:sym typeface="Comfortaa"/>
            </a:endParaRPr>
          </a:p>
        </p:txBody>
      </p:sp>
      <p:pic>
        <p:nvPicPr>
          <p:cNvPr id="181" name="Google Shape;181;p29"/>
          <p:cNvPicPr preferRelativeResize="0"/>
          <p:nvPr/>
        </p:nvPicPr>
        <p:blipFill>
          <a:blip r:embed="rId4">
            <a:alphaModFix/>
          </a:blip>
          <a:stretch>
            <a:fillRect/>
          </a:stretch>
        </p:blipFill>
        <p:spPr>
          <a:xfrm>
            <a:off x="5076363" y="1382273"/>
            <a:ext cx="3138835" cy="3494175"/>
          </a:xfrm>
          <a:prstGeom prst="rect">
            <a:avLst/>
          </a:prstGeom>
          <a:ln>
            <a:noFill/>
          </a:ln>
          <a:effectLst>
            <a:outerShdw blurRad="292100" dist="139700" dir="2700000" algn="tl" rotWithShape="0">
              <a:srgbClr val="333333">
                <a:alpha val="65000"/>
              </a:srgbClr>
            </a:outerShdw>
          </a:effectLst>
        </p:spPr>
      </p:pic>
      <p:pic>
        <p:nvPicPr>
          <p:cNvPr id="9" name="Google Shape;159;p27">
            <a:extLst>
              <a:ext uri="{FF2B5EF4-FFF2-40B4-BE49-F238E27FC236}">
                <a16:creationId xmlns:a16="http://schemas.microsoft.com/office/drawing/2014/main" id="{09154CE0-9CA6-4525-A9D1-162A0EADB103}"/>
              </a:ext>
            </a:extLst>
          </p:cNvPr>
          <p:cNvPicPr preferRelativeResize="0"/>
          <p:nvPr/>
        </p:nvPicPr>
        <p:blipFill>
          <a:blip r:embed="rId5">
            <a:alphaModFix/>
          </a:blip>
          <a:stretch>
            <a:fillRect/>
          </a:stretch>
        </p:blipFill>
        <p:spPr>
          <a:xfrm>
            <a:off x="136925" y="618372"/>
            <a:ext cx="4361225" cy="41203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761D"/>
        </a:solidFill>
        <a:effectLst/>
      </p:bgPr>
    </p:bg>
    <p:spTree>
      <p:nvGrpSpPr>
        <p:cNvPr id="1" name="Shape 185"/>
        <p:cNvGrpSpPr/>
        <p:nvPr/>
      </p:nvGrpSpPr>
      <p:grpSpPr>
        <a:xfrm>
          <a:off x="0" y="0"/>
          <a:ext cx="0" cy="0"/>
          <a:chOff x="0" y="0"/>
          <a:chExt cx="0" cy="0"/>
        </a:xfrm>
      </p:grpSpPr>
      <p:sp>
        <p:nvSpPr>
          <p:cNvPr id="186" name="Google Shape;186;p30"/>
          <p:cNvSpPr/>
          <p:nvPr/>
        </p:nvSpPr>
        <p:spPr>
          <a:xfrm>
            <a:off x="282975" y="273325"/>
            <a:ext cx="3054900" cy="847500"/>
          </a:xfrm>
          <a:prstGeom prst="homePlate">
            <a:avLst>
              <a:gd name="adj" fmla="val 50000"/>
            </a:avLst>
          </a:prstGeom>
          <a:solidFill>
            <a:srgbClr val="FFFFFF"/>
          </a:solidFill>
          <a:ln w="381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mfortaa"/>
                <a:ea typeface="Comfortaa"/>
                <a:cs typeface="Comfortaa"/>
                <a:sym typeface="Comfortaa"/>
              </a:rPr>
              <a:t>P</a:t>
            </a:r>
            <a:endParaRPr>
              <a:latin typeface="Comfortaa"/>
              <a:ea typeface="Comfortaa"/>
              <a:cs typeface="Comfortaa"/>
              <a:sym typeface="Comfortaa"/>
            </a:endParaRPr>
          </a:p>
        </p:txBody>
      </p:sp>
      <p:sp>
        <p:nvSpPr>
          <p:cNvPr id="187" name="Google Shape;187;p30"/>
          <p:cNvSpPr txBox="1"/>
          <p:nvPr/>
        </p:nvSpPr>
        <p:spPr>
          <a:xfrm>
            <a:off x="913200" y="307675"/>
            <a:ext cx="2210100" cy="84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a:latin typeface="Luckiest Guy"/>
                <a:ea typeface="Luckiest Guy"/>
                <a:cs typeface="Luckiest Guy"/>
                <a:sym typeface="Luckiest Guy"/>
              </a:rPr>
              <a:t>St. JOhn Bosco Pray for us!</a:t>
            </a:r>
            <a:endParaRPr sz="1900">
              <a:latin typeface="Luckiest Guy"/>
              <a:ea typeface="Luckiest Guy"/>
              <a:cs typeface="Luckiest Guy"/>
              <a:sym typeface="Luckiest Guy"/>
            </a:endParaRPr>
          </a:p>
        </p:txBody>
      </p:sp>
      <p:pic>
        <p:nvPicPr>
          <p:cNvPr id="188" name="Google Shape;188;p30"/>
          <p:cNvPicPr preferRelativeResize="0"/>
          <p:nvPr/>
        </p:nvPicPr>
        <p:blipFill>
          <a:blip r:embed="rId3">
            <a:alphaModFix/>
          </a:blip>
          <a:stretch>
            <a:fillRect/>
          </a:stretch>
        </p:blipFill>
        <p:spPr>
          <a:xfrm>
            <a:off x="437875" y="332475"/>
            <a:ext cx="729200" cy="729200"/>
          </a:xfrm>
          <a:prstGeom prst="rect">
            <a:avLst/>
          </a:prstGeom>
          <a:noFill/>
          <a:ln>
            <a:noFill/>
          </a:ln>
        </p:spPr>
      </p:pic>
      <p:pic>
        <p:nvPicPr>
          <p:cNvPr id="6" name="Google Shape;196;p31">
            <a:extLst>
              <a:ext uri="{FF2B5EF4-FFF2-40B4-BE49-F238E27FC236}">
                <a16:creationId xmlns:a16="http://schemas.microsoft.com/office/drawing/2014/main" id="{0B345FF1-7AE7-4C8E-B993-A2EAF8EF663A}"/>
              </a:ext>
            </a:extLst>
          </p:cNvPr>
          <p:cNvPicPr preferRelativeResize="0"/>
          <p:nvPr/>
        </p:nvPicPr>
        <p:blipFill>
          <a:blip r:embed="rId4">
            <a:alphaModFix/>
          </a:blip>
          <a:stretch>
            <a:fillRect/>
          </a:stretch>
        </p:blipFill>
        <p:spPr>
          <a:xfrm>
            <a:off x="351562" y="1170475"/>
            <a:ext cx="8440875" cy="3542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155CC"/>
        </a:solidFill>
        <a:effectLst/>
      </p:bgPr>
    </p:bg>
    <p:spTree>
      <p:nvGrpSpPr>
        <p:cNvPr id="1" name="Shape 193"/>
        <p:cNvGrpSpPr/>
        <p:nvPr/>
      </p:nvGrpSpPr>
      <p:grpSpPr>
        <a:xfrm>
          <a:off x="0" y="0"/>
          <a:ext cx="0" cy="0"/>
          <a:chOff x="0" y="0"/>
          <a:chExt cx="0" cy="0"/>
        </a:xfrm>
      </p:grpSpPr>
      <p:sp>
        <p:nvSpPr>
          <p:cNvPr id="194" name="Google Shape;194;p31"/>
          <p:cNvSpPr/>
          <p:nvPr/>
        </p:nvSpPr>
        <p:spPr>
          <a:xfrm>
            <a:off x="483300" y="3694925"/>
            <a:ext cx="8177400" cy="1270800"/>
          </a:xfrm>
          <a:prstGeom prst="roundRect">
            <a:avLst>
              <a:gd name="adj" fmla="val 16667"/>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1"/>
          <p:cNvSpPr txBox="1"/>
          <p:nvPr/>
        </p:nvSpPr>
        <p:spPr>
          <a:xfrm>
            <a:off x="483300" y="4157075"/>
            <a:ext cx="8044800" cy="7641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 sz="2400">
                <a:solidFill>
                  <a:srgbClr val="434343"/>
                </a:solidFill>
                <a:latin typeface="Homemade Apple"/>
                <a:ea typeface="Homemade Apple"/>
                <a:cs typeface="Homemade Apple"/>
                <a:sym typeface="Homemade Apple"/>
              </a:rPr>
              <a:t>#Hyperdoc Template created by Kelly Hilton Adapted by Sr. Ignacia Carrillo, FMA</a:t>
            </a:r>
            <a:endParaRPr sz="2400">
              <a:solidFill>
                <a:srgbClr val="434343"/>
              </a:solidFill>
              <a:latin typeface="Homemade Apple"/>
              <a:ea typeface="Homemade Apple"/>
              <a:cs typeface="Homemade Apple"/>
              <a:sym typeface="Homemade Apple"/>
            </a:endParaRPr>
          </a:p>
          <a:p>
            <a:pPr marL="0" lvl="0" indent="0" algn="r" rtl="0">
              <a:lnSpc>
                <a:spcPct val="115000"/>
              </a:lnSpc>
              <a:spcBef>
                <a:spcPts val="0"/>
              </a:spcBef>
              <a:spcAft>
                <a:spcPts val="0"/>
              </a:spcAft>
              <a:buNone/>
            </a:pPr>
            <a:r>
              <a:rPr lang="en" sz="2400">
                <a:solidFill>
                  <a:srgbClr val="434343"/>
                </a:solidFill>
                <a:latin typeface="Homemade Apple"/>
                <a:ea typeface="Homemade Apple"/>
                <a:cs typeface="Homemade Apple"/>
                <a:sym typeface="Homemade Apple"/>
              </a:rPr>
              <a:t> </a:t>
            </a:r>
            <a:endParaRPr sz="5200">
              <a:latin typeface="Luckiest Guy"/>
              <a:ea typeface="Luckiest Guy"/>
              <a:cs typeface="Luckiest Guy"/>
              <a:sym typeface="Luckiest Gu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74"/>
        <p:cNvGrpSpPr/>
        <p:nvPr/>
      </p:nvGrpSpPr>
      <p:grpSpPr>
        <a:xfrm>
          <a:off x="0" y="0"/>
          <a:ext cx="0" cy="0"/>
          <a:chOff x="0" y="0"/>
          <a:chExt cx="0" cy="0"/>
        </a:xfrm>
      </p:grpSpPr>
      <p:sp>
        <p:nvSpPr>
          <p:cNvPr id="75" name="Google Shape;75;p16"/>
          <p:cNvSpPr txBox="1"/>
          <p:nvPr/>
        </p:nvSpPr>
        <p:spPr>
          <a:xfrm>
            <a:off x="107425" y="-268600"/>
            <a:ext cx="8331900" cy="45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p16"/>
          <p:cNvSpPr txBox="1"/>
          <p:nvPr/>
        </p:nvSpPr>
        <p:spPr>
          <a:xfrm>
            <a:off x="133500" y="40350"/>
            <a:ext cx="8877000" cy="50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t>On August 15, 1815 a baby boy was born to Francis and Margaret Bosco. They named him Giovanni Bosco (John Bosco). When he was only 2 years old his father, Francis died. His mom would have to raise three boys on her own. John Bosco </a:t>
            </a:r>
            <a:r>
              <a:rPr lang="en-US" sz="1600" b="1" dirty="0"/>
              <a:t>had two step-brothers, </a:t>
            </a:r>
            <a:r>
              <a:rPr lang="en" sz="1600" b="1" dirty="0"/>
              <a:t>Joseph </a:t>
            </a:r>
            <a:r>
              <a:rPr lang="en-US" sz="1600" b="1" dirty="0"/>
              <a:t>and </a:t>
            </a:r>
            <a:r>
              <a:rPr lang="en" sz="1600" b="1" dirty="0"/>
              <a:t>Anthony.  His mother taught the boys to love Jesus and Mary. They lived on a farm and she taught them the importance of hard work. The boys had house chores to do, firewood to cut, fields to plow and crops to look after. She would tell them that work was a privilege and they should do it with joy. They learned many important life lessons from their mom such as the importance of putting God in everything they did, being kind, and helping the poor. </a:t>
            </a:r>
            <a:endParaRPr sz="1600" b="1" dirty="0"/>
          </a:p>
          <a:p>
            <a:pPr marL="0" lvl="0" indent="0" algn="l" rtl="0">
              <a:spcBef>
                <a:spcPts val="0"/>
              </a:spcBef>
              <a:spcAft>
                <a:spcPts val="0"/>
              </a:spcAft>
              <a:buNone/>
            </a:pPr>
            <a:endParaRPr sz="1600" b="1"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77" name="Google Shape;77;p16"/>
          <p:cNvPicPr preferRelativeResize="0"/>
          <p:nvPr/>
        </p:nvPicPr>
        <p:blipFill>
          <a:blip r:embed="rId3">
            <a:alphaModFix/>
          </a:blip>
          <a:stretch>
            <a:fillRect/>
          </a:stretch>
        </p:blipFill>
        <p:spPr>
          <a:xfrm>
            <a:off x="6042875" y="2531450"/>
            <a:ext cx="3101125" cy="2403900"/>
          </a:xfrm>
          <a:prstGeom prst="rect">
            <a:avLst/>
          </a:prstGeom>
          <a:noFill/>
          <a:ln>
            <a:noFill/>
          </a:ln>
        </p:spPr>
      </p:pic>
      <p:pic>
        <p:nvPicPr>
          <p:cNvPr id="78" name="Google Shape;78;p16"/>
          <p:cNvPicPr preferRelativeResize="0"/>
          <p:nvPr/>
        </p:nvPicPr>
        <p:blipFill>
          <a:blip r:embed="rId4">
            <a:alphaModFix/>
          </a:blip>
          <a:stretch>
            <a:fillRect/>
          </a:stretch>
        </p:blipFill>
        <p:spPr>
          <a:xfrm>
            <a:off x="3119825" y="2605299"/>
            <a:ext cx="2904350" cy="2403900"/>
          </a:xfrm>
          <a:prstGeom prst="rect">
            <a:avLst/>
          </a:prstGeom>
          <a:noFill/>
          <a:ln>
            <a:noFill/>
          </a:ln>
        </p:spPr>
      </p:pic>
      <p:pic>
        <p:nvPicPr>
          <p:cNvPr id="79" name="Google Shape;79;p16"/>
          <p:cNvPicPr preferRelativeResize="0"/>
          <p:nvPr/>
        </p:nvPicPr>
        <p:blipFill>
          <a:blip r:embed="rId5">
            <a:alphaModFix/>
          </a:blip>
          <a:stretch>
            <a:fillRect/>
          </a:stretch>
        </p:blipFill>
        <p:spPr>
          <a:xfrm>
            <a:off x="0" y="2605298"/>
            <a:ext cx="3101125" cy="23282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83"/>
        <p:cNvGrpSpPr/>
        <p:nvPr/>
      </p:nvGrpSpPr>
      <p:grpSpPr>
        <a:xfrm>
          <a:off x="0" y="0"/>
          <a:ext cx="0" cy="0"/>
          <a:chOff x="0" y="0"/>
          <a:chExt cx="0" cy="0"/>
        </a:xfrm>
      </p:grpSpPr>
      <p:sp>
        <p:nvSpPr>
          <p:cNvPr id="84" name="Google Shape;84;p17"/>
          <p:cNvSpPr txBox="1"/>
          <p:nvPr/>
        </p:nvSpPr>
        <p:spPr>
          <a:xfrm>
            <a:off x="107425" y="161150"/>
            <a:ext cx="9036600" cy="49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17"/>
          <p:cNvSpPr txBox="1"/>
          <p:nvPr/>
        </p:nvSpPr>
        <p:spPr>
          <a:xfrm>
            <a:off x="86550" y="0"/>
            <a:ext cx="89709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rPr>
              <a:t>One day when John was still a little boy a priest came by and John ran up to greet him. The priest did not seem interested and brushed him off.  This hurt John’s feelings and he told his mom that when he grew up, he would be a priest and always talk to children and do everything for them!</a:t>
            </a:r>
            <a:endParaRPr sz="1800" b="1" dirty="0">
              <a:solidFill>
                <a:schemeClr val="dk1"/>
              </a:solidFill>
            </a:endParaRPr>
          </a:p>
          <a:p>
            <a:pPr marL="0" lvl="0" indent="0" algn="l" rtl="0">
              <a:spcBef>
                <a:spcPts val="0"/>
              </a:spcBef>
              <a:spcAft>
                <a:spcPts val="0"/>
              </a:spcAft>
              <a:buNone/>
            </a:pPr>
            <a:r>
              <a:rPr lang="en" sz="1800" b="1" dirty="0">
                <a:solidFill>
                  <a:schemeClr val="dk1"/>
                </a:solidFill>
              </a:rPr>
              <a:t>John would play with all the children in the nearby farms and often would come home a little scraped, beat up or with his shirts torn. His mother would tell him not to hang around those children, but John would say, “ </a:t>
            </a:r>
            <a:r>
              <a:rPr lang="en-US" sz="1800" b="1" dirty="0">
                <a:solidFill>
                  <a:schemeClr val="dk1"/>
                </a:solidFill>
              </a:rPr>
              <a:t>M</a:t>
            </a:r>
            <a:r>
              <a:rPr lang="en" sz="1800" b="1" dirty="0">
                <a:solidFill>
                  <a:schemeClr val="dk1"/>
                </a:solidFill>
              </a:rPr>
              <a:t>omma, they are good children, they just do not have a good mother like I do to teach them about Jesus and Mary”.</a:t>
            </a:r>
            <a:endParaRPr sz="1800" b="1" dirty="0">
              <a:solidFill>
                <a:schemeClr val="dk1"/>
              </a:solidFill>
            </a:endParaRPr>
          </a:p>
        </p:txBody>
      </p:sp>
      <p:pic>
        <p:nvPicPr>
          <p:cNvPr id="86" name="Google Shape;86;p17"/>
          <p:cNvPicPr preferRelativeResize="0"/>
          <p:nvPr/>
        </p:nvPicPr>
        <p:blipFill>
          <a:blip r:embed="rId3">
            <a:alphaModFix/>
          </a:blip>
          <a:stretch>
            <a:fillRect/>
          </a:stretch>
        </p:blipFill>
        <p:spPr>
          <a:xfrm>
            <a:off x="432251" y="2574850"/>
            <a:ext cx="4566024" cy="2568400"/>
          </a:xfrm>
          <a:prstGeom prst="rect">
            <a:avLst/>
          </a:prstGeom>
          <a:noFill/>
          <a:ln>
            <a:noFill/>
          </a:ln>
        </p:spPr>
      </p:pic>
      <p:pic>
        <p:nvPicPr>
          <p:cNvPr id="87" name="Google Shape;87;p17"/>
          <p:cNvPicPr preferRelativeResize="0"/>
          <p:nvPr/>
        </p:nvPicPr>
        <p:blipFill>
          <a:blip r:embed="rId4">
            <a:alphaModFix/>
          </a:blip>
          <a:stretch>
            <a:fillRect/>
          </a:stretch>
        </p:blipFill>
        <p:spPr>
          <a:xfrm>
            <a:off x="5223787" y="2434550"/>
            <a:ext cx="3608150" cy="2708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91"/>
        <p:cNvGrpSpPr/>
        <p:nvPr/>
      </p:nvGrpSpPr>
      <p:grpSpPr>
        <a:xfrm>
          <a:off x="0" y="0"/>
          <a:ext cx="0" cy="0"/>
          <a:chOff x="0" y="0"/>
          <a:chExt cx="0" cy="0"/>
        </a:xfrm>
      </p:grpSpPr>
      <p:sp>
        <p:nvSpPr>
          <p:cNvPr id="92" name="Google Shape;92;p18"/>
          <p:cNvSpPr txBox="1"/>
          <p:nvPr/>
        </p:nvSpPr>
        <p:spPr>
          <a:xfrm>
            <a:off x="94000" y="-100"/>
            <a:ext cx="90501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900" b="1" dirty="0">
                <a:solidFill>
                  <a:schemeClr val="dk1"/>
                </a:solidFill>
              </a:rPr>
              <a:t>John was very intelligent and would go watch traveling shows.  He learned magic tricks, juggling, and even how to walk on a tight rope!</a:t>
            </a:r>
            <a:endParaRPr sz="1900" b="1" dirty="0">
              <a:solidFill>
                <a:schemeClr val="dk1"/>
              </a:solidFill>
            </a:endParaRPr>
          </a:p>
          <a:p>
            <a:pPr marL="0" lvl="0" indent="0" algn="l" rtl="0">
              <a:spcBef>
                <a:spcPts val="0"/>
              </a:spcBef>
              <a:spcAft>
                <a:spcPts val="0"/>
              </a:spcAft>
              <a:buClr>
                <a:schemeClr val="dk1"/>
              </a:buClr>
              <a:buSzPts val="1100"/>
              <a:buFont typeface="Arial"/>
              <a:buNone/>
            </a:pPr>
            <a:r>
              <a:rPr lang="en" sz="1900" b="1" dirty="0">
                <a:solidFill>
                  <a:schemeClr val="dk1"/>
                </a:solidFill>
              </a:rPr>
              <a:t>He would then put on his own carnival shows for the local children and the admission price would be to pray a rosary together.  If they really wanted to see his best tricks or special acrobatic presentations the children would have to tell him what the priest said </a:t>
            </a:r>
            <a:r>
              <a:rPr lang="en-US" sz="1900" b="1" dirty="0">
                <a:solidFill>
                  <a:schemeClr val="dk1"/>
                </a:solidFill>
              </a:rPr>
              <a:t>at</a:t>
            </a:r>
            <a:r>
              <a:rPr lang="en" sz="1900" b="1" dirty="0">
                <a:solidFill>
                  <a:schemeClr val="dk1"/>
                </a:solidFill>
              </a:rPr>
              <a:t> Sunday Mass. </a:t>
            </a:r>
            <a:endParaRPr sz="1900" b="1" dirty="0">
              <a:solidFill>
                <a:schemeClr val="dk1"/>
              </a:solidFill>
            </a:endParaRPr>
          </a:p>
        </p:txBody>
      </p:sp>
      <p:pic>
        <p:nvPicPr>
          <p:cNvPr id="93" name="Google Shape;93;p18"/>
          <p:cNvPicPr preferRelativeResize="0"/>
          <p:nvPr/>
        </p:nvPicPr>
        <p:blipFill>
          <a:blip r:embed="rId3">
            <a:alphaModFix/>
          </a:blip>
          <a:stretch>
            <a:fillRect/>
          </a:stretch>
        </p:blipFill>
        <p:spPr>
          <a:xfrm>
            <a:off x="2954475" y="1974125"/>
            <a:ext cx="3598150" cy="3116149"/>
          </a:xfrm>
          <a:prstGeom prst="rect">
            <a:avLst/>
          </a:prstGeom>
          <a:noFill/>
          <a:ln>
            <a:noFill/>
          </a:ln>
        </p:spPr>
      </p:pic>
      <p:pic>
        <p:nvPicPr>
          <p:cNvPr id="94" name="Google Shape;94;p18"/>
          <p:cNvPicPr preferRelativeResize="0"/>
          <p:nvPr/>
        </p:nvPicPr>
        <p:blipFill>
          <a:blip r:embed="rId4">
            <a:alphaModFix/>
          </a:blip>
          <a:stretch>
            <a:fillRect/>
          </a:stretch>
        </p:blipFill>
        <p:spPr>
          <a:xfrm>
            <a:off x="9625" y="1859425"/>
            <a:ext cx="2834325" cy="3116150"/>
          </a:xfrm>
          <a:prstGeom prst="rect">
            <a:avLst/>
          </a:prstGeom>
          <a:noFill/>
          <a:ln>
            <a:noFill/>
          </a:ln>
        </p:spPr>
      </p:pic>
      <p:pic>
        <p:nvPicPr>
          <p:cNvPr id="95" name="Google Shape;95;p18"/>
          <p:cNvPicPr preferRelativeResize="0"/>
          <p:nvPr/>
        </p:nvPicPr>
        <p:blipFill>
          <a:blip r:embed="rId5">
            <a:alphaModFix/>
          </a:blip>
          <a:stretch>
            <a:fillRect/>
          </a:stretch>
        </p:blipFill>
        <p:spPr>
          <a:xfrm>
            <a:off x="6663150" y="1691500"/>
            <a:ext cx="2360700" cy="3452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99"/>
        <p:cNvGrpSpPr/>
        <p:nvPr/>
      </p:nvGrpSpPr>
      <p:grpSpPr>
        <a:xfrm>
          <a:off x="0" y="0"/>
          <a:ext cx="0" cy="0"/>
          <a:chOff x="0" y="0"/>
          <a:chExt cx="0" cy="0"/>
        </a:xfrm>
      </p:grpSpPr>
      <p:sp>
        <p:nvSpPr>
          <p:cNvPr id="100" name="Google Shape;100;p19"/>
          <p:cNvSpPr txBox="1"/>
          <p:nvPr/>
        </p:nvSpPr>
        <p:spPr>
          <a:xfrm>
            <a:off x="53725" y="123370"/>
            <a:ext cx="9090300" cy="500907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t>When he was only 9 years old, John had a dream. He found himself fighting a large crowd of rough boys who were kicking, punching and saying bad words to each other.  He tried to stop  by punching them and kicking them too, but they would not listen.  Suddenly a Man appeared and said to him </a:t>
            </a:r>
            <a:r>
              <a:rPr lang="en" sz="2000" b="1" i="1" u="sng" dirty="0"/>
              <a:t>“not with punches will you help the boys, but with goodness and kindness.”</a:t>
            </a:r>
            <a:r>
              <a:rPr lang="en" sz="2000" b="1" i="1" dirty="0"/>
              <a:t>  </a:t>
            </a:r>
            <a:r>
              <a:rPr lang="en" sz="2000" b="1" dirty="0"/>
              <a:t>Who are you? John asked. </a:t>
            </a:r>
            <a:endParaRPr sz="2000" b="1" dirty="0"/>
          </a:p>
          <a:p>
            <a:pPr marL="0" lvl="0" indent="0" algn="l" rtl="0">
              <a:spcBef>
                <a:spcPts val="0"/>
              </a:spcBef>
              <a:spcAft>
                <a:spcPts val="0"/>
              </a:spcAft>
              <a:buNone/>
            </a:pPr>
            <a:endParaRPr sz="2000" b="1" dirty="0"/>
          </a:p>
        </p:txBody>
      </p:sp>
      <p:pic>
        <p:nvPicPr>
          <p:cNvPr id="101" name="Google Shape;101;p19"/>
          <p:cNvPicPr preferRelativeResize="0"/>
          <p:nvPr/>
        </p:nvPicPr>
        <p:blipFill>
          <a:blip r:embed="rId3">
            <a:alphaModFix/>
          </a:blip>
          <a:stretch>
            <a:fillRect/>
          </a:stretch>
        </p:blipFill>
        <p:spPr>
          <a:xfrm>
            <a:off x="1750828" y="2132025"/>
            <a:ext cx="5850272" cy="3000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05"/>
        <p:cNvGrpSpPr/>
        <p:nvPr/>
      </p:nvGrpSpPr>
      <p:grpSpPr>
        <a:xfrm>
          <a:off x="0" y="0"/>
          <a:ext cx="0" cy="0"/>
          <a:chOff x="0" y="0"/>
          <a:chExt cx="0" cy="0"/>
        </a:xfrm>
      </p:grpSpPr>
      <p:sp>
        <p:nvSpPr>
          <p:cNvPr id="106" name="Google Shape;106;p20"/>
          <p:cNvSpPr txBox="1"/>
          <p:nvPr/>
        </p:nvSpPr>
        <p:spPr>
          <a:xfrm>
            <a:off x="0" y="0"/>
            <a:ext cx="91440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dirty="0">
                <a:solidFill>
                  <a:schemeClr val="dk1"/>
                </a:solidFill>
              </a:rPr>
              <a:t>Then suddenly, a Woman appeared and putting her arms around him, she said, “</a:t>
            </a:r>
            <a:r>
              <a:rPr lang="en-US" sz="1700" b="1" dirty="0">
                <a:solidFill>
                  <a:schemeClr val="dk1"/>
                </a:solidFill>
              </a:rPr>
              <a:t>W</a:t>
            </a:r>
            <a:r>
              <a:rPr lang="en" sz="1700" b="1" dirty="0">
                <a:solidFill>
                  <a:schemeClr val="dk1"/>
                </a:solidFill>
              </a:rPr>
              <a:t>atch what I will do.” John looked and the boys changed into a pack of snarling, growling wild animals. The sight filled him with terror. Then the woman put out her hand. Then the beasts changed into gentle lambs playing and jumping around.</a:t>
            </a:r>
            <a:endParaRPr sz="1700" b="1" dirty="0">
              <a:solidFill>
                <a:schemeClr val="dk1"/>
              </a:solidFill>
            </a:endParaRPr>
          </a:p>
          <a:p>
            <a:pPr marL="0" lvl="0" indent="0" algn="l" rtl="0">
              <a:spcBef>
                <a:spcPts val="0"/>
              </a:spcBef>
              <a:spcAft>
                <a:spcPts val="0"/>
              </a:spcAft>
              <a:buNone/>
            </a:pPr>
            <a:r>
              <a:rPr lang="en" sz="1700" b="1" dirty="0">
                <a:solidFill>
                  <a:schemeClr val="dk1"/>
                </a:solidFill>
              </a:rPr>
              <a:t>“But what does this all mean, I’m just a farm boy” and he burst into tears!  The lady’s answer came to him and it stayed forever in his mind and heart. </a:t>
            </a:r>
            <a:r>
              <a:rPr lang="en" sz="1700" b="1" dirty="0">
                <a:solidFill>
                  <a:srgbClr val="FF0000"/>
                </a:solidFill>
                <a:highlight>
                  <a:srgbClr val="00FF00"/>
                </a:highlight>
              </a:rPr>
              <a:t>“This is the field of your work. Be humble, be steadfast, and be strong!” </a:t>
            </a:r>
            <a:r>
              <a:rPr lang="en" sz="1700" b="1" dirty="0">
                <a:solidFill>
                  <a:schemeClr val="dk1"/>
                </a:solidFill>
              </a:rPr>
              <a:t>Then he woke up from his dream!</a:t>
            </a:r>
            <a:endParaRPr sz="1700" b="1" dirty="0">
              <a:solidFill>
                <a:schemeClr val="dk1"/>
              </a:solidFill>
            </a:endParaRPr>
          </a:p>
          <a:p>
            <a:pPr marL="0" lvl="0" indent="0" algn="l" rtl="0">
              <a:spcBef>
                <a:spcPts val="0"/>
              </a:spcBef>
              <a:spcAft>
                <a:spcPts val="0"/>
              </a:spcAft>
              <a:buNone/>
            </a:pPr>
            <a:endParaRPr sz="1700" b="1" dirty="0">
              <a:solidFill>
                <a:schemeClr val="dk1"/>
              </a:solidFill>
            </a:endParaRPr>
          </a:p>
        </p:txBody>
      </p:sp>
      <p:pic>
        <p:nvPicPr>
          <p:cNvPr id="107" name="Google Shape;107;p20"/>
          <p:cNvPicPr preferRelativeResize="0"/>
          <p:nvPr/>
        </p:nvPicPr>
        <p:blipFill>
          <a:blip r:embed="rId3">
            <a:alphaModFix/>
          </a:blip>
          <a:stretch>
            <a:fillRect/>
          </a:stretch>
        </p:blipFill>
        <p:spPr>
          <a:xfrm>
            <a:off x="4901775" y="2226975"/>
            <a:ext cx="3573875" cy="2916525"/>
          </a:xfrm>
          <a:prstGeom prst="rect">
            <a:avLst/>
          </a:prstGeom>
          <a:noFill/>
          <a:ln>
            <a:noFill/>
          </a:ln>
        </p:spPr>
      </p:pic>
      <p:pic>
        <p:nvPicPr>
          <p:cNvPr id="108" name="Google Shape;108;p20"/>
          <p:cNvPicPr preferRelativeResize="0"/>
          <p:nvPr/>
        </p:nvPicPr>
        <p:blipFill>
          <a:blip r:embed="rId4">
            <a:alphaModFix/>
          </a:blip>
          <a:stretch>
            <a:fillRect/>
          </a:stretch>
        </p:blipFill>
        <p:spPr>
          <a:xfrm>
            <a:off x="407075" y="2108875"/>
            <a:ext cx="4038100" cy="3034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12"/>
        <p:cNvGrpSpPr/>
        <p:nvPr/>
      </p:nvGrpSpPr>
      <p:grpSpPr>
        <a:xfrm>
          <a:off x="0" y="0"/>
          <a:ext cx="0" cy="0"/>
          <a:chOff x="0" y="0"/>
          <a:chExt cx="0" cy="0"/>
        </a:xfrm>
      </p:grpSpPr>
      <p:sp>
        <p:nvSpPr>
          <p:cNvPr id="113" name="Google Shape;113;p21"/>
          <p:cNvSpPr txBox="1"/>
          <p:nvPr/>
        </p:nvSpPr>
        <p:spPr>
          <a:xfrm>
            <a:off x="134300" y="75"/>
            <a:ext cx="87345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1"/>
                </a:solidFill>
              </a:rPr>
              <a:t>John now knew his vocation. He was to become a priest! To be a priest you have to study a lot and go to school.  This was difficult because his brother Anthony felt that John should help out at the farm and not waste his time on books. For peace in the house, his mother allowed John to leave home and follow his vocation.</a:t>
            </a:r>
            <a:endParaRPr sz="1500" b="1" dirty="0">
              <a:solidFill>
                <a:schemeClr val="dk1"/>
              </a:solidFill>
            </a:endParaRPr>
          </a:p>
          <a:p>
            <a:pPr marL="0" lvl="0" indent="0" algn="l" rtl="0">
              <a:spcBef>
                <a:spcPts val="0"/>
              </a:spcBef>
              <a:spcAft>
                <a:spcPts val="0"/>
              </a:spcAft>
              <a:buNone/>
            </a:pPr>
            <a:r>
              <a:rPr lang="en" sz="1500" b="1" dirty="0">
                <a:solidFill>
                  <a:schemeClr val="dk1"/>
                </a:solidFill>
              </a:rPr>
              <a:t>John worked very hard and was very smart. He had the gift of being able to listen to a speech once and memorize every word that was said.  He finished four years of highschool in one year and one summer! And he worked at the same time to help his mother on the farm! He worked at many kinds of jobs and learned many skills.  He worked as a blacksmith, tailor, waiter, baker, and shoemaker! All these skills came </a:t>
            </a:r>
            <a:r>
              <a:rPr lang="en-US" sz="1500" b="1" dirty="0">
                <a:solidFill>
                  <a:schemeClr val="dk1"/>
                </a:solidFill>
              </a:rPr>
              <a:t>in</a:t>
            </a:r>
            <a:r>
              <a:rPr lang="en" sz="1500" b="1" dirty="0">
                <a:solidFill>
                  <a:schemeClr val="dk1"/>
                </a:solidFill>
              </a:rPr>
              <a:t> handy later as he taught these skills to homeless boys to get them off the streets</a:t>
            </a:r>
            <a:r>
              <a:rPr lang="en" sz="1500" dirty="0">
                <a:solidFill>
                  <a:schemeClr val="dk1"/>
                </a:solidFill>
              </a:rPr>
              <a:t>. </a:t>
            </a:r>
            <a:endParaRPr sz="1500" dirty="0">
              <a:solidFill>
                <a:schemeClr val="dk1"/>
              </a:solidFill>
            </a:endParaRPr>
          </a:p>
          <a:p>
            <a:pPr marL="0" lvl="0" indent="0" algn="l" rtl="0">
              <a:spcBef>
                <a:spcPts val="0"/>
              </a:spcBef>
              <a:spcAft>
                <a:spcPts val="0"/>
              </a:spcAft>
              <a:buNone/>
            </a:pPr>
            <a:endParaRPr sz="1500" dirty="0">
              <a:solidFill>
                <a:schemeClr val="dk1"/>
              </a:solidFill>
            </a:endParaRPr>
          </a:p>
        </p:txBody>
      </p:sp>
      <p:pic>
        <p:nvPicPr>
          <p:cNvPr id="114" name="Google Shape;114;p21"/>
          <p:cNvPicPr preferRelativeResize="0"/>
          <p:nvPr/>
        </p:nvPicPr>
        <p:blipFill>
          <a:blip r:embed="rId3">
            <a:alphaModFix/>
          </a:blip>
          <a:stretch>
            <a:fillRect/>
          </a:stretch>
        </p:blipFill>
        <p:spPr>
          <a:xfrm>
            <a:off x="4960660" y="2511199"/>
            <a:ext cx="3038450" cy="2363776"/>
          </a:xfrm>
          <a:prstGeom prst="rect">
            <a:avLst/>
          </a:prstGeom>
          <a:noFill/>
          <a:ln>
            <a:noFill/>
          </a:ln>
        </p:spPr>
      </p:pic>
      <p:pic>
        <p:nvPicPr>
          <p:cNvPr id="115" name="Google Shape;115;p21"/>
          <p:cNvPicPr preferRelativeResize="0"/>
          <p:nvPr/>
        </p:nvPicPr>
        <p:blipFill>
          <a:blip r:embed="rId4">
            <a:alphaModFix/>
          </a:blip>
          <a:stretch>
            <a:fillRect/>
          </a:stretch>
        </p:blipFill>
        <p:spPr>
          <a:xfrm>
            <a:off x="1144890" y="2511200"/>
            <a:ext cx="3294943" cy="2363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19"/>
        <p:cNvGrpSpPr/>
        <p:nvPr/>
      </p:nvGrpSpPr>
      <p:grpSpPr>
        <a:xfrm>
          <a:off x="0" y="0"/>
          <a:ext cx="0" cy="0"/>
          <a:chOff x="0" y="0"/>
          <a:chExt cx="0" cy="0"/>
        </a:xfrm>
      </p:grpSpPr>
      <p:sp>
        <p:nvSpPr>
          <p:cNvPr id="120" name="Google Shape;120;p22"/>
          <p:cNvSpPr txBox="1"/>
          <p:nvPr/>
        </p:nvSpPr>
        <p:spPr>
          <a:xfrm>
            <a:off x="46200" y="25"/>
            <a:ext cx="90516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t>On July 5, 1841 John Bosco was ordained a priest.  The title for “Father” in Italy is “Don,” so now he was called Don Bosco! He began to work even harder to do as much good as he could. He began to visit hospitals, orphanages and prisons.  It was an experience at a local prison that SHOCKED him.  He saw so many young boys that were in the prisons and sentenced to life! He needed to do something to prevent this! He was convinced that if these young boys had a good mentor or friend to give them good advice, this would not have happened to them.  </a:t>
            </a:r>
            <a:endParaRPr sz="1800" b="1" dirty="0"/>
          </a:p>
          <a:p>
            <a:pPr marL="0" lvl="0" indent="0" algn="l" rtl="0">
              <a:spcBef>
                <a:spcPts val="0"/>
              </a:spcBef>
              <a:spcAft>
                <a:spcPts val="0"/>
              </a:spcAft>
              <a:buNone/>
            </a:pPr>
            <a:endParaRPr dirty="0"/>
          </a:p>
        </p:txBody>
      </p:sp>
      <p:pic>
        <p:nvPicPr>
          <p:cNvPr id="121" name="Google Shape;121;p22"/>
          <p:cNvPicPr preferRelativeResize="0"/>
          <p:nvPr/>
        </p:nvPicPr>
        <p:blipFill>
          <a:blip r:embed="rId3">
            <a:alphaModFix/>
          </a:blip>
          <a:stretch>
            <a:fillRect/>
          </a:stretch>
        </p:blipFill>
        <p:spPr>
          <a:xfrm>
            <a:off x="1651825" y="2253750"/>
            <a:ext cx="5989550" cy="28897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25"/>
        <p:cNvGrpSpPr/>
        <p:nvPr/>
      </p:nvGrpSpPr>
      <p:grpSpPr>
        <a:xfrm>
          <a:off x="0" y="0"/>
          <a:ext cx="0" cy="0"/>
          <a:chOff x="0" y="0"/>
          <a:chExt cx="0" cy="0"/>
        </a:xfrm>
      </p:grpSpPr>
      <p:sp>
        <p:nvSpPr>
          <p:cNvPr id="126" name="Google Shape;126;p23"/>
          <p:cNvSpPr txBox="1"/>
          <p:nvPr/>
        </p:nvSpPr>
        <p:spPr>
          <a:xfrm>
            <a:off x="0" y="53700"/>
            <a:ext cx="8984400" cy="503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chemeClr val="dk1"/>
                </a:solidFill>
              </a:rPr>
              <a:t>On December 8, 1841 while he was vesting for Mass, he heard a commotion.  The sacristan was beating a boy with a broom and yelling </a:t>
            </a:r>
            <a:r>
              <a:rPr lang="en-US" sz="1600" b="1" dirty="0">
                <a:solidFill>
                  <a:schemeClr val="dk1"/>
                </a:solidFill>
              </a:rPr>
              <a:t>at</a:t>
            </a:r>
            <a:r>
              <a:rPr lang="en" sz="1600" b="1" dirty="0">
                <a:solidFill>
                  <a:schemeClr val="dk1"/>
                </a:solidFill>
              </a:rPr>
              <a:t> him to get out of the church! Don Bosco made him stop and asked why he was treating the boy so badly.  The sacristan said that he had snuck in there to get out of the cold. Don Bosco began to talk to the boy and learned that he did not have parents and was homeless.  He asked him what he did and the boy said he was a bricklayer. Don Bosco asked him if he knew how to whistle and the boy said “of course”. After that Don Bosco told the boy to come back every week and he would offer him some food and teach him how to say his prayers and to bring his friends.</a:t>
            </a:r>
            <a:endParaRPr sz="1600" b="1" dirty="0">
              <a:solidFill>
                <a:schemeClr val="dk1"/>
              </a:solidFill>
            </a:endParaRPr>
          </a:p>
          <a:p>
            <a:pPr marL="0" lvl="0" indent="0" algn="l" rtl="0">
              <a:spcBef>
                <a:spcPts val="0"/>
              </a:spcBef>
              <a:spcAft>
                <a:spcPts val="0"/>
              </a:spcAft>
              <a:buNone/>
            </a:pPr>
            <a:endParaRPr dirty="0">
              <a:solidFill>
                <a:schemeClr val="dk1"/>
              </a:solidFill>
            </a:endParaRPr>
          </a:p>
        </p:txBody>
      </p:sp>
      <p:pic>
        <p:nvPicPr>
          <p:cNvPr id="127" name="Google Shape;127;p23"/>
          <p:cNvPicPr preferRelativeResize="0"/>
          <p:nvPr/>
        </p:nvPicPr>
        <p:blipFill>
          <a:blip r:embed="rId3">
            <a:alphaModFix/>
          </a:blip>
          <a:stretch>
            <a:fillRect/>
          </a:stretch>
        </p:blipFill>
        <p:spPr>
          <a:xfrm>
            <a:off x="1544400" y="2340100"/>
            <a:ext cx="6258150" cy="27497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1277</Words>
  <Application>Microsoft Office PowerPoint</Application>
  <PresentationFormat>On-screen Show (16:9)</PresentationFormat>
  <Paragraphs>40</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Homemade Apple</vt:lpstr>
      <vt:lpstr>Comfortaa</vt:lpstr>
      <vt:lpstr>Arial</vt:lpstr>
      <vt:lpstr>Lato</vt:lpstr>
      <vt:lpstr>Luckiest Guy</vt:lpstr>
      <vt:lpstr>Merriweather</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Sydney Moss</dc:creator>
  <cp:lastModifiedBy>Vides Director</cp:lastModifiedBy>
  <cp:revision>3</cp:revision>
  <dcterms:modified xsi:type="dcterms:W3CDTF">2020-08-20T22:09:39Z</dcterms:modified>
</cp:coreProperties>
</file>